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4" r:id="rId1"/>
  </p:sldMasterIdLst>
  <p:notesMasterIdLst>
    <p:notesMasterId r:id="rId3"/>
  </p:notesMasterIdLst>
  <p:sldIdLst>
    <p:sldId id="256" r:id="rId2"/>
  </p:sldIdLst>
  <p:sldSz cx="9601200" cy="12801600" type="A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userDrawn="1">
          <p15:clr>
            <a:srgbClr val="A4A3A4"/>
          </p15:clr>
        </p15:guide>
        <p15:guide id="2" pos="30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2" d="100"/>
          <a:sy n="62" d="100"/>
        </p:scale>
        <p:origin x="492" y="72"/>
      </p:cViewPr>
      <p:guideLst>
        <p:guide orient="horz" pos="4032"/>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349" cy="480963"/>
          </a:xfrm>
          <a:prstGeom prst="rect">
            <a:avLst/>
          </a:prstGeom>
        </p:spPr>
        <p:txBody>
          <a:bodyPr vert="horz" lIns="63676" tIns="31838" rIns="63676" bIns="31838" rtlCol="0"/>
          <a:lstStyle>
            <a:lvl1pPr algn="l">
              <a:defRPr sz="800"/>
            </a:lvl1pPr>
          </a:lstStyle>
          <a:p>
            <a:endParaRPr lang="en-GB"/>
          </a:p>
        </p:txBody>
      </p:sp>
      <p:sp>
        <p:nvSpPr>
          <p:cNvPr id="3" name="Date Placeholder 2"/>
          <p:cNvSpPr>
            <a:spLocks noGrp="1"/>
          </p:cNvSpPr>
          <p:nvPr>
            <p:ph type="dt" idx="1"/>
          </p:nvPr>
        </p:nvSpPr>
        <p:spPr>
          <a:xfrm>
            <a:off x="4143682" y="0"/>
            <a:ext cx="3170349" cy="480963"/>
          </a:xfrm>
          <a:prstGeom prst="rect">
            <a:avLst/>
          </a:prstGeom>
        </p:spPr>
        <p:txBody>
          <a:bodyPr vert="horz" lIns="63676" tIns="31838" rIns="63676" bIns="31838" rtlCol="0"/>
          <a:lstStyle>
            <a:lvl1pPr algn="r">
              <a:defRPr sz="800"/>
            </a:lvl1pPr>
          </a:lstStyle>
          <a:p>
            <a:fld id="{BDC63188-6CAE-4C4F-948D-1C605D0FB0BB}" type="datetimeFigureOut">
              <a:rPr lang="en-GB" smtClean="0"/>
              <a:t>28/02/2024</a:t>
            </a:fld>
            <a:endParaRPr lang="en-GB"/>
          </a:p>
        </p:txBody>
      </p:sp>
      <p:sp>
        <p:nvSpPr>
          <p:cNvPr id="4" name="Slide Image Placeholder 3"/>
          <p:cNvSpPr>
            <a:spLocks noGrp="1" noRot="1" noChangeAspect="1"/>
          </p:cNvSpPr>
          <p:nvPr>
            <p:ph type="sldImg" idx="2"/>
          </p:nvPr>
        </p:nvSpPr>
        <p:spPr>
          <a:xfrm>
            <a:off x="2443163" y="1200150"/>
            <a:ext cx="2428875" cy="3240088"/>
          </a:xfrm>
          <a:prstGeom prst="rect">
            <a:avLst/>
          </a:prstGeom>
          <a:noFill/>
          <a:ln w="12700">
            <a:solidFill>
              <a:prstClr val="black"/>
            </a:solidFill>
          </a:ln>
        </p:spPr>
        <p:txBody>
          <a:bodyPr vert="horz" lIns="63676" tIns="31838" rIns="63676" bIns="31838" rtlCol="0" anchor="ctr"/>
          <a:lstStyle/>
          <a:p>
            <a:endParaRPr lang="en-GB"/>
          </a:p>
        </p:txBody>
      </p:sp>
      <p:sp>
        <p:nvSpPr>
          <p:cNvPr id="5" name="Notes Placeholder 4"/>
          <p:cNvSpPr>
            <a:spLocks noGrp="1"/>
          </p:cNvSpPr>
          <p:nvPr>
            <p:ph type="body" sz="quarter" idx="3"/>
          </p:nvPr>
        </p:nvSpPr>
        <p:spPr>
          <a:xfrm>
            <a:off x="731170" y="4620637"/>
            <a:ext cx="5852861" cy="3780811"/>
          </a:xfrm>
          <a:prstGeom prst="rect">
            <a:avLst/>
          </a:prstGeom>
        </p:spPr>
        <p:txBody>
          <a:bodyPr vert="horz" lIns="63676" tIns="31838" rIns="63676" bIns="3183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20237"/>
            <a:ext cx="3170349" cy="480963"/>
          </a:xfrm>
          <a:prstGeom prst="rect">
            <a:avLst/>
          </a:prstGeom>
        </p:spPr>
        <p:txBody>
          <a:bodyPr vert="horz" lIns="63676" tIns="31838" rIns="63676" bIns="31838" rtlCol="0" anchor="b"/>
          <a:lstStyle>
            <a:lvl1pPr algn="l">
              <a:defRPr sz="800"/>
            </a:lvl1pPr>
          </a:lstStyle>
          <a:p>
            <a:endParaRPr lang="en-GB"/>
          </a:p>
        </p:txBody>
      </p:sp>
      <p:sp>
        <p:nvSpPr>
          <p:cNvPr id="7" name="Slide Number Placeholder 6"/>
          <p:cNvSpPr>
            <a:spLocks noGrp="1"/>
          </p:cNvSpPr>
          <p:nvPr>
            <p:ph type="sldNum" sz="quarter" idx="5"/>
          </p:nvPr>
        </p:nvSpPr>
        <p:spPr>
          <a:xfrm>
            <a:off x="4143682" y="9120237"/>
            <a:ext cx="3170349" cy="480963"/>
          </a:xfrm>
          <a:prstGeom prst="rect">
            <a:avLst/>
          </a:prstGeom>
        </p:spPr>
        <p:txBody>
          <a:bodyPr vert="horz" lIns="63676" tIns="31838" rIns="63676" bIns="31838" rtlCol="0" anchor="b"/>
          <a:lstStyle>
            <a:lvl1pPr algn="r">
              <a:defRPr sz="800"/>
            </a:lvl1pPr>
          </a:lstStyle>
          <a:p>
            <a:fld id="{BB619911-C4FC-413B-BA55-F71D79BF3C93}" type="slidenum">
              <a:rPr lang="en-GB" smtClean="0"/>
              <a:t>‹#›</a:t>
            </a:fld>
            <a:endParaRPr lang="en-GB"/>
          </a:p>
        </p:txBody>
      </p:sp>
    </p:spTree>
    <p:extLst>
      <p:ext uri="{BB962C8B-B14F-4D97-AF65-F5344CB8AC3E}">
        <p14:creationId xmlns:p14="http://schemas.microsoft.com/office/powerpoint/2010/main" val="3080993934"/>
      </p:ext>
    </p:extLst>
  </p:cSld>
  <p:clrMap bg1="lt1" tx1="dk1" bg2="lt2" tx2="dk2" accent1="accent1" accent2="accent2" accent3="accent3" accent4="accent4" accent5="accent5" accent6="accent6" hlink="hlink" folHlink="folHlink"/>
  <p:notesStyle>
    <a:lvl1pPr marL="0" algn="l" defTabSz="913954" rtl="0" eaLnBrk="1" latinLnBrk="0" hangingPunct="1">
      <a:defRPr sz="1200" kern="1200">
        <a:solidFill>
          <a:schemeClr val="tx1"/>
        </a:solidFill>
        <a:latin typeface="+mn-lt"/>
        <a:ea typeface="+mn-ea"/>
        <a:cs typeface="+mn-cs"/>
      </a:defRPr>
    </a:lvl1pPr>
    <a:lvl2pPr marL="456977" algn="l" defTabSz="913954" rtl="0" eaLnBrk="1" latinLnBrk="0" hangingPunct="1">
      <a:defRPr sz="1200" kern="1200">
        <a:solidFill>
          <a:schemeClr val="tx1"/>
        </a:solidFill>
        <a:latin typeface="+mn-lt"/>
        <a:ea typeface="+mn-ea"/>
        <a:cs typeface="+mn-cs"/>
      </a:defRPr>
    </a:lvl2pPr>
    <a:lvl3pPr marL="913954" algn="l" defTabSz="913954" rtl="0" eaLnBrk="1" latinLnBrk="0" hangingPunct="1">
      <a:defRPr sz="1200" kern="1200">
        <a:solidFill>
          <a:schemeClr val="tx1"/>
        </a:solidFill>
        <a:latin typeface="+mn-lt"/>
        <a:ea typeface="+mn-ea"/>
        <a:cs typeface="+mn-cs"/>
      </a:defRPr>
    </a:lvl3pPr>
    <a:lvl4pPr marL="1370931" algn="l" defTabSz="913954" rtl="0" eaLnBrk="1" latinLnBrk="0" hangingPunct="1">
      <a:defRPr sz="1200" kern="1200">
        <a:solidFill>
          <a:schemeClr val="tx1"/>
        </a:solidFill>
        <a:latin typeface="+mn-lt"/>
        <a:ea typeface="+mn-ea"/>
        <a:cs typeface="+mn-cs"/>
      </a:defRPr>
    </a:lvl4pPr>
    <a:lvl5pPr marL="1827908" algn="l" defTabSz="913954" rtl="0" eaLnBrk="1" latinLnBrk="0" hangingPunct="1">
      <a:defRPr sz="1200" kern="1200">
        <a:solidFill>
          <a:schemeClr val="tx1"/>
        </a:solidFill>
        <a:latin typeface="+mn-lt"/>
        <a:ea typeface="+mn-ea"/>
        <a:cs typeface="+mn-cs"/>
      </a:defRPr>
    </a:lvl5pPr>
    <a:lvl6pPr marL="2284886" algn="l" defTabSz="913954" rtl="0" eaLnBrk="1" latinLnBrk="0" hangingPunct="1">
      <a:defRPr sz="1200" kern="1200">
        <a:solidFill>
          <a:schemeClr val="tx1"/>
        </a:solidFill>
        <a:latin typeface="+mn-lt"/>
        <a:ea typeface="+mn-ea"/>
        <a:cs typeface="+mn-cs"/>
      </a:defRPr>
    </a:lvl6pPr>
    <a:lvl7pPr marL="2741862" algn="l" defTabSz="913954" rtl="0" eaLnBrk="1" latinLnBrk="0" hangingPunct="1">
      <a:defRPr sz="1200" kern="1200">
        <a:solidFill>
          <a:schemeClr val="tx1"/>
        </a:solidFill>
        <a:latin typeface="+mn-lt"/>
        <a:ea typeface="+mn-ea"/>
        <a:cs typeface="+mn-cs"/>
      </a:defRPr>
    </a:lvl7pPr>
    <a:lvl8pPr marL="3198839" algn="l" defTabSz="913954" rtl="0" eaLnBrk="1" latinLnBrk="0" hangingPunct="1">
      <a:defRPr sz="1200" kern="1200">
        <a:solidFill>
          <a:schemeClr val="tx1"/>
        </a:solidFill>
        <a:latin typeface="+mn-lt"/>
        <a:ea typeface="+mn-ea"/>
        <a:cs typeface="+mn-cs"/>
      </a:defRPr>
    </a:lvl8pPr>
    <a:lvl9pPr marL="3655816" algn="l" defTabSz="913954"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en-US"/>
              <a:t>Click to edit Master title style</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494B275-20D2-4EE3-B586-092F3BE336AB}" type="datetimeFigureOut">
              <a:rPr lang="en-GB" smtClean="0"/>
              <a:t>28/02/2024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6F7A05-5C4E-4C90-8753-AF317069CD12}" type="slidenum">
              <a:rPr lang="en-GB" smtClean="0"/>
              <a:t>‹#›</a:t>
            </a:fld>
            <a:endParaRPr lang="en-GB"/>
          </a:p>
        </p:txBody>
      </p:sp>
    </p:spTree>
    <p:extLst>
      <p:ext uri="{BB962C8B-B14F-4D97-AF65-F5344CB8AC3E}">
        <p14:creationId xmlns:p14="http://schemas.microsoft.com/office/powerpoint/2010/main" val="4023566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94B275-20D2-4EE3-B586-092F3BE336AB}" type="datetimeFigureOut">
              <a:rPr lang="en-GB" smtClean="0"/>
              <a:t>28/02/2024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6F7A05-5C4E-4C90-8753-AF317069CD12}" type="slidenum">
              <a:rPr lang="en-GB" smtClean="0"/>
              <a:t>‹#›</a:t>
            </a:fld>
            <a:endParaRPr lang="en-GB"/>
          </a:p>
        </p:txBody>
      </p:sp>
    </p:spTree>
    <p:extLst>
      <p:ext uri="{BB962C8B-B14F-4D97-AF65-F5344CB8AC3E}">
        <p14:creationId xmlns:p14="http://schemas.microsoft.com/office/powerpoint/2010/main" val="4019206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94B275-20D2-4EE3-B586-092F3BE336AB}" type="datetimeFigureOut">
              <a:rPr lang="en-GB" smtClean="0"/>
              <a:t>28/02/2024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6F7A05-5C4E-4C90-8753-AF317069CD12}" type="slidenum">
              <a:rPr lang="en-GB" smtClean="0"/>
              <a:t>‹#›</a:t>
            </a:fld>
            <a:endParaRPr lang="en-GB"/>
          </a:p>
        </p:txBody>
      </p:sp>
    </p:spTree>
    <p:extLst>
      <p:ext uri="{BB962C8B-B14F-4D97-AF65-F5344CB8AC3E}">
        <p14:creationId xmlns:p14="http://schemas.microsoft.com/office/powerpoint/2010/main" val="2588908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94B275-20D2-4EE3-B586-092F3BE336AB}" type="datetimeFigureOut">
              <a:rPr lang="en-GB" smtClean="0"/>
              <a:t>28/02/2024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6F7A05-5C4E-4C90-8753-AF317069CD12}" type="slidenum">
              <a:rPr lang="en-GB" smtClean="0"/>
              <a:t>‹#›</a:t>
            </a:fld>
            <a:endParaRPr lang="en-GB"/>
          </a:p>
        </p:txBody>
      </p:sp>
    </p:spTree>
    <p:extLst>
      <p:ext uri="{BB962C8B-B14F-4D97-AF65-F5344CB8AC3E}">
        <p14:creationId xmlns:p14="http://schemas.microsoft.com/office/powerpoint/2010/main" val="2708841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en-US"/>
              <a:t>Click to edit Master title style</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94B275-20D2-4EE3-B586-092F3BE336AB}" type="datetimeFigureOut">
              <a:rPr lang="en-GB" smtClean="0"/>
              <a:t>28/02/2024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6F7A05-5C4E-4C90-8753-AF317069CD12}" type="slidenum">
              <a:rPr lang="en-GB" smtClean="0"/>
              <a:t>‹#›</a:t>
            </a:fld>
            <a:endParaRPr lang="en-GB"/>
          </a:p>
        </p:txBody>
      </p:sp>
    </p:spTree>
    <p:extLst>
      <p:ext uri="{BB962C8B-B14F-4D97-AF65-F5344CB8AC3E}">
        <p14:creationId xmlns:p14="http://schemas.microsoft.com/office/powerpoint/2010/main" val="2120172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494B275-20D2-4EE3-B586-092F3BE336AB}" type="datetimeFigureOut">
              <a:rPr lang="en-GB" smtClean="0"/>
              <a:t>28/02/2024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6F7A05-5C4E-4C90-8753-AF317069CD12}" type="slidenum">
              <a:rPr lang="en-GB" smtClean="0"/>
              <a:t>‹#›</a:t>
            </a:fld>
            <a:endParaRPr lang="en-GB"/>
          </a:p>
        </p:txBody>
      </p:sp>
    </p:spTree>
    <p:extLst>
      <p:ext uri="{BB962C8B-B14F-4D97-AF65-F5344CB8AC3E}">
        <p14:creationId xmlns:p14="http://schemas.microsoft.com/office/powerpoint/2010/main" val="356765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en-US"/>
              <a:t>Click to edit Master title style</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Click to edit Master text styles</a:t>
            </a:r>
          </a:p>
        </p:txBody>
      </p:sp>
      <p:sp>
        <p:nvSpPr>
          <p:cNvPr id="4" name="Content Placeholder 3"/>
          <p:cNvSpPr>
            <a:spLocks noGrp="1"/>
          </p:cNvSpPr>
          <p:nvPr>
            <p:ph sz="half" idx="2"/>
          </p:nvPr>
        </p:nvSpPr>
        <p:spPr>
          <a:xfrm>
            <a:off x="661334" y="4676140"/>
            <a:ext cx="4061757" cy="68778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Click to edit Master text styles</a:t>
            </a:r>
          </a:p>
        </p:txBody>
      </p:sp>
      <p:sp>
        <p:nvSpPr>
          <p:cNvPr id="6" name="Content Placeholder 5"/>
          <p:cNvSpPr>
            <a:spLocks noGrp="1"/>
          </p:cNvSpPr>
          <p:nvPr>
            <p:ph sz="quarter" idx="4"/>
          </p:nvPr>
        </p:nvSpPr>
        <p:spPr>
          <a:xfrm>
            <a:off x="4860608" y="4676140"/>
            <a:ext cx="4081761" cy="68778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94B275-20D2-4EE3-B586-092F3BE336AB}" type="datetimeFigureOut">
              <a:rPr lang="en-GB" smtClean="0"/>
              <a:t>28/02/2024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6F7A05-5C4E-4C90-8753-AF317069CD12}" type="slidenum">
              <a:rPr lang="en-GB" smtClean="0"/>
              <a:t>‹#›</a:t>
            </a:fld>
            <a:endParaRPr lang="en-GB"/>
          </a:p>
        </p:txBody>
      </p:sp>
    </p:spTree>
    <p:extLst>
      <p:ext uri="{BB962C8B-B14F-4D97-AF65-F5344CB8AC3E}">
        <p14:creationId xmlns:p14="http://schemas.microsoft.com/office/powerpoint/2010/main" val="4064121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94B275-20D2-4EE3-B586-092F3BE336AB}" type="datetimeFigureOut">
              <a:rPr lang="en-GB" smtClean="0"/>
              <a:t>28/02/2024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6F7A05-5C4E-4C90-8753-AF317069CD12}" type="slidenum">
              <a:rPr lang="en-GB" smtClean="0"/>
              <a:t>‹#›</a:t>
            </a:fld>
            <a:endParaRPr lang="en-GB"/>
          </a:p>
        </p:txBody>
      </p:sp>
    </p:spTree>
    <p:extLst>
      <p:ext uri="{BB962C8B-B14F-4D97-AF65-F5344CB8AC3E}">
        <p14:creationId xmlns:p14="http://schemas.microsoft.com/office/powerpoint/2010/main" val="2911210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94B275-20D2-4EE3-B586-092F3BE336AB}" type="datetimeFigureOut">
              <a:rPr lang="en-GB" smtClean="0"/>
              <a:t>28/02/2024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6F7A05-5C4E-4C90-8753-AF317069CD12}" type="slidenum">
              <a:rPr lang="en-GB" smtClean="0"/>
              <a:t>‹#›</a:t>
            </a:fld>
            <a:endParaRPr lang="en-GB"/>
          </a:p>
        </p:txBody>
      </p:sp>
    </p:spTree>
    <p:extLst>
      <p:ext uri="{BB962C8B-B14F-4D97-AF65-F5344CB8AC3E}">
        <p14:creationId xmlns:p14="http://schemas.microsoft.com/office/powerpoint/2010/main" val="3666504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a:t>Click to edit Master title style</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Click to edit Master text styles</a:t>
            </a:r>
          </a:p>
        </p:txBody>
      </p:sp>
      <p:sp>
        <p:nvSpPr>
          <p:cNvPr id="5" name="Date Placeholder 4"/>
          <p:cNvSpPr>
            <a:spLocks noGrp="1"/>
          </p:cNvSpPr>
          <p:nvPr>
            <p:ph type="dt" sz="half" idx="10"/>
          </p:nvPr>
        </p:nvSpPr>
        <p:spPr/>
        <p:txBody>
          <a:bodyPr/>
          <a:lstStyle/>
          <a:p>
            <a:fld id="{B494B275-20D2-4EE3-B586-092F3BE336AB}" type="datetimeFigureOut">
              <a:rPr lang="en-GB" smtClean="0"/>
              <a:t>28/02/2024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6F7A05-5C4E-4C90-8753-AF317069CD12}" type="slidenum">
              <a:rPr lang="en-GB" smtClean="0"/>
              <a:t>‹#›</a:t>
            </a:fld>
            <a:endParaRPr lang="en-GB"/>
          </a:p>
        </p:txBody>
      </p:sp>
    </p:spTree>
    <p:extLst>
      <p:ext uri="{BB962C8B-B14F-4D97-AF65-F5344CB8AC3E}">
        <p14:creationId xmlns:p14="http://schemas.microsoft.com/office/powerpoint/2010/main" val="2226853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en-US"/>
              <a:t>Click icon to add picture</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Click to edit Master text styles</a:t>
            </a:r>
          </a:p>
        </p:txBody>
      </p:sp>
      <p:sp>
        <p:nvSpPr>
          <p:cNvPr id="5" name="Date Placeholder 4"/>
          <p:cNvSpPr>
            <a:spLocks noGrp="1"/>
          </p:cNvSpPr>
          <p:nvPr>
            <p:ph type="dt" sz="half" idx="10"/>
          </p:nvPr>
        </p:nvSpPr>
        <p:spPr/>
        <p:txBody>
          <a:bodyPr/>
          <a:lstStyle/>
          <a:p>
            <a:fld id="{B494B275-20D2-4EE3-B586-092F3BE336AB}" type="datetimeFigureOut">
              <a:rPr lang="en-GB" smtClean="0"/>
              <a:t>28/02/2024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6F7A05-5C4E-4C90-8753-AF317069CD12}" type="slidenum">
              <a:rPr lang="en-GB" smtClean="0"/>
              <a:t>‹#›</a:t>
            </a:fld>
            <a:endParaRPr lang="en-GB"/>
          </a:p>
        </p:txBody>
      </p:sp>
    </p:spTree>
    <p:extLst>
      <p:ext uri="{BB962C8B-B14F-4D97-AF65-F5344CB8AC3E}">
        <p14:creationId xmlns:p14="http://schemas.microsoft.com/office/powerpoint/2010/main" val="1499534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B494B275-20D2-4EE3-B586-092F3BE336AB}" type="datetimeFigureOut">
              <a:rPr lang="en-GB" smtClean="0"/>
              <a:t>28/02/2024</a:t>
            </a:fld>
            <a:endParaRPr lang="en-GB"/>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8D6F7A05-5C4E-4C90-8753-AF317069CD12}" type="slidenum">
              <a:rPr lang="en-GB" smtClean="0"/>
              <a:t>‹#›</a:t>
            </a:fld>
            <a:endParaRPr lang="en-GB"/>
          </a:p>
        </p:txBody>
      </p:sp>
    </p:spTree>
    <p:extLst>
      <p:ext uri="{BB962C8B-B14F-4D97-AF65-F5344CB8AC3E}">
        <p14:creationId xmlns:p14="http://schemas.microsoft.com/office/powerpoint/2010/main" val="778499487"/>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54154" y="184798"/>
            <a:ext cx="7685592" cy="2799681"/>
          </a:xfrm>
        </p:spPr>
        <p:txBody>
          <a:bodyPr>
            <a:normAutofit/>
          </a:bodyPr>
          <a:lstStyle/>
          <a:p>
            <a:pPr algn="ctr"/>
            <a:r>
              <a:rPr lang="en-GB" sz="4520" dirty="0"/>
              <a:t>SCHOOL OF MATHEMATICS:</a:t>
            </a:r>
            <a:br>
              <a:rPr lang="en-GB" sz="4520" dirty="0"/>
            </a:br>
            <a:r>
              <a:rPr lang="en-GB" sz="4520" dirty="0"/>
              <a:t>CODE OF CONDUCT</a:t>
            </a:r>
            <a:br>
              <a:rPr lang="en-GB" sz="4520" dirty="0"/>
            </a:br>
            <a:r>
              <a:rPr lang="en-GB" sz="2000" dirty="0"/>
              <a:t>(</a:t>
            </a:r>
            <a:r>
              <a:rPr lang="en-US" sz="2000" dirty="0"/>
              <a:t>A Spring Day of Combinatorics Friday, 1st March, 2024</a:t>
            </a:r>
            <a:r>
              <a:rPr lang="en-GB" sz="2000" dirty="0"/>
              <a:t>)</a:t>
            </a:r>
            <a:br>
              <a:rPr lang="en-GB" sz="4520" dirty="0"/>
            </a:br>
            <a:endParaRPr lang="en-GB" sz="4520" dirty="0"/>
          </a:p>
        </p:txBody>
      </p:sp>
      <p:sp>
        <p:nvSpPr>
          <p:cNvPr id="6" name="Rectangle 4"/>
          <p:cNvSpPr>
            <a:spLocks noGrp="1" noChangeArrowheads="1"/>
          </p:cNvSpPr>
          <p:nvPr>
            <p:ph type="subTitle" idx="1"/>
          </p:nvPr>
        </p:nvSpPr>
        <p:spPr bwMode="auto">
          <a:xfrm>
            <a:off x="571573" y="2462790"/>
            <a:ext cx="8450758" cy="90967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6113" tIns="43057" rIns="86113" bIns="43057" numCol="1" rtlCol="0"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l" defTabSz="861054">
              <a:lnSpc>
                <a:spcPct val="150000"/>
              </a:lnSpc>
            </a:pPr>
            <a:r>
              <a:rPr lang="en-GB" altLang="en-US" sz="1507" dirty="0">
                <a:latin typeface="+mn-lt"/>
                <a:ea typeface="Calibri" panose="020F0502020204030204" pitchFamily="34" charset="0"/>
                <a:cs typeface="Times New Roman" panose="02020603050405020304" pitchFamily="18" charset="0"/>
              </a:rPr>
              <a:t>The School of Mathematics is committed to providing a welcoming, inclusive and safe community for all. We expect co-operation and support from all staff, students and visitors to help ensure a harassment-free environment where everyone is treated with courtesy, respect and dignity. </a:t>
            </a:r>
            <a:endParaRPr lang="en-GB" altLang="en-US" sz="1507" dirty="0">
              <a:latin typeface="+mn-lt"/>
            </a:endParaRPr>
          </a:p>
          <a:p>
            <a:pPr algn="l" defTabSz="861054">
              <a:lnSpc>
                <a:spcPct val="150000"/>
              </a:lnSpc>
            </a:pPr>
            <a:r>
              <a:rPr lang="en-GB" altLang="en-US" sz="1507" dirty="0">
                <a:latin typeface="+mn-lt"/>
                <a:ea typeface="Calibri" panose="020F0502020204030204" pitchFamily="34" charset="0"/>
                <a:cs typeface="Times New Roman" panose="02020603050405020304" pitchFamily="18" charset="0"/>
              </a:rPr>
              <a:t>Examples of harassment include, but are not limited to:</a:t>
            </a:r>
          </a:p>
          <a:p>
            <a:pPr algn="l" defTabSz="861054">
              <a:lnSpc>
                <a:spcPct val="150000"/>
              </a:lnSpc>
            </a:pPr>
            <a:endParaRPr lang="en-GB" altLang="en-US" sz="1507" dirty="0">
              <a:latin typeface="+mn-lt"/>
            </a:endParaRPr>
          </a:p>
          <a:p>
            <a:pPr lvl="1" algn="l" defTabSz="861054">
              <a:lnSpc>
                <a:spcPct val="150000"/>
              </a:lnSpc>
              <a:buFontTx/>
              <a:buChar char="•"/>
            </a:pPr>
            <a:r>
              <a:rPr lang="en-GB" altLang="en-US" sz="1507" dirty="0">
                <a:latin typeface="+mn-lt"/>
                <a:ea typeface="Calibri" panose="020F0502020204030204" pitchFamily="34" charset="0"/>
                <a:cs typeface="Times New Roman" panose="02020603050405020304" pitchFamily="18" charset="0"/>
              </a:rPr>
              <a:t>offensive or belittling comments related to age, body size, disability, ethnicity, gender, gender identity and expression, physical appearance, sexual orientation, socio-economic status and religion;</a:t>
            </a:r>
            <a:endParaRPr lang="en-GB" altLang="en-US" sz="1507" dirty="0">
              <a:latin typeface="+mn-lt"/>
            </a:endParaRPr>
          </a:p>
          <a:p>
            <a:pPr lvl="1" algn="l" defTabSz="861054">
              <a:lnSpc>
                <a:spcPct val="150000"/>
              </a:lnSpc>
              <a:buFontTx/>
              <a:buChar char="•"/>
            </a:pPr>
            <a:r>
              <a:rPr lang="en-GB" altLang="en-US" sz="1507" dirty="0">
                <a:latin typeface="+mn-lt"/>
                <a:ea typeface="Calibri" panose="020F0502020204030204" pitchFamily="34" charset="0"/>
                <a:cs typeface="Times New Roman" panose="02020603050405020304" pitchFamily="18" charset="0"/>
              </a:rPr>
              <a:t>inappropriate language (this does not need to be aimed directly at an individual(s) for it to contravene the code);</a:t>
            </a:r>
            <a:endParaRPr lang="en-GB" altLang="en-US" sz="1507" dirty="0">
              <a:latin typeface="+mn-lt"/>
            </a:endParaRPr>
          </a:p>
          <a:p>
            <a:pPr lvl="1" algn="l" defTabSz="861054">
              <a:lnSpc>
                <a:spcPct val="150000"/>
              </a:lnSpc>
              <a:buFontTx/>
              <a:buChar char="•"/>
            </a:pPr>
            <a:r>
              <a:rPr lang="en-GB" altLang="en-US" sz="1507" dirty="0">
                <a:latin typeface="+mn-lt"/>
                <a:ea typeface="Calibri" panose="020F0502020204030204" pitchFamily="34" charset="0"/>
                <a:cs typeface="Times New Roman" panose="02020603050405020304" pitchFamily="18" charset="0"/>
              </a:rPr>
              <a:t>deliberate intimidation;</a:t>
            </a:r>
            <a:endParaRPr lang="en-GB" altLang="en-US" sz="1507" dirty="0">
              <a:latin typeface="+mn-lt"/>
            </a:endParaRPr>
          </a:p>
          <a:p>
            <a:pPr lvl="1" algn="l" defTabSz="861054">
              <a:lnSpc>
                <a:spcPct val="150000"/>
              </a:lnSpc>
              <a:buFontTx/>
              <a:buChar char="•"/>
            </a:pPr>
            <a:r>
              <a:rPr lang="en-GB" altLang="en-US" sz="1507" dirty="0">
                <a:latin typeface="+mn-lt"/>
                <a:ea typeface="Calibri" panose="020F0502020204030204" pitchFamily="34" charset="0"/>
                <a:cs typeface="Times New Roman" panose="02020603050405020304" pitchFamily="18" charset="0"/>
              </a:rPr>
              <a:t>harassing photography or recording;</a:t>
            </a:r>
            <a:endParaRPr lang="en-GB" altLang="en-US" sz="1507" dirty="0">
              <a:latin typeface="+mn-lt"/>
            </a:endParaRPr>
          </a:p>
          <a:p>
            <a:pPr lvl="1" algn="l" defTabSz="861054">
              <a:lnSpc>
                <a:spcPct val="150000"/>
              </a:lnSpc>
              <a:buFontTx/>
              <a:buChar char="•"/>
            </a:pPr>
            <a:r>
              <a:rPr lang="en-GB" altLang="en-US" sz="1507" dirty="0">
                <a:latin typeface="+mn-lt"/>
                <a:ea typeface="Calibri" panose="020F0502020204030204" pitchFamily="34" charset="0"/>
                <a:cs typeface="Times New Roman" panose="02020603050405020304" pitchFamily="18" charset="0"/>
              </a:rPr>
              <a:t>inappropriate physical contact;</a:t>
            </a:r>
            <a:endParaRPr lang="en-GB" altLang="en-US" sz="1507" dirty="0">
              <a:latin typeface="+mn-lt"/>
            </a:endParaRPr>
          </a:p>
          <a:p>
            <a:pPr lvl="1" algn="l" defTabSz="861054">
              <a:lnSpc>
                <a:spcPct val="150000"/>
              </a:lnSpc>
              <a:buFontTx/>
              <a:buChar char="•"/>
            </a:pPr>
            <a:r>
              <a:rPr lang="en-GB" altLang="en-US" sz="1507" dirty="0">
                <a:latin typeface="+mn-lt"/>
                <a:ea typeface="Calibri" panose="020F0502020204030204" pitchFamily="34" charset="0"/>
                <a:cs typeface="Times New Roman" panose="02020603050405020304" pitchFamily="18" charset="0"/>
              </a:rPr>
              <a:t>unwelcome sexual or other forms of attention.</a:t>
            </a:r>
          </a:p>
          <a:p>
            <a:pPr lvl="1" algn="l" defTabSz="861054">
              <a:lnSpc>
                <a:spcPct val="150000"/>
              </a:lnSpc>
              <a:buFontTx/>
              <a:buChar char="•"/>
            </a:pPr>
            <a:endParaRPr lang="en-GB" altLang="en-US" sz="1507" dirty="0">
              <a:latin typeface="+mn-lt"/>
              <a:cs typeface="Times New Roman" panose="02020603050405020304" pitchFamily="18" charset="0"/>
            </a:endParaRPr>
          </a:p>
          <a:p>
            <a:pPr marL="0" lvl="1" algn="l" defTabSz="861054">
              <a:lnSpc>
                <a:spcPct val="150000"/>
              </a:lnSpc>
            </a:pPr>
            <a:r>
              <a:rPr lang="en-GB" altLang="en-US" sz="1507" dirty="0">
                <a:latin typeface="+mn-lt"/>
                <a:cs typeface="Times New Roman" panose="02020603050405020304" pitchFamily="18" charset="0"/>
              </a:rPr>
              <a:t>Such behaviours are not welcome in the School of Mathematics and will not be tolerated. </a:t>
            </a:r>
            <a:endParaRPr lang="en-GB" altLang="en-US" sz="1507" dirty="0">
              <a:latin typeface="+mn-lt"/>
            </a:endParaRPr>
          </a:p>
          <a:p>
            <a:pPr algn="l" defTabSz="861054">
              <a:lnSpc>
                <a:spcPct val="150000"/>
              </a:lnSpc>
            </a:pPr>
            <a:endParaRPr lang="en-GB" altLang="en-US" sz="1507" dirty="0">
              <a:latin typeface="+mn-lt"/>
              <a:ea typeface="Calibri" panose="020F0502020204030204" pitchFamily="34" charset="0"/>
              <a:cs typeface="Times New Roman" panose="02020603050405020304" pitchFamily="18" charset="0"/>
            </a:endParaRPr>
          </a:p>
          <a:p>
            <a:pPr algn="l" defTabSz="861054">
              <a:lnSpc>
                <a:spcPct val="150000"/>
              </a:lnSpc>
            </a:pPr>
            <a:endParaRPr lang="en-GB" altLang="en-US" sz="1507" dirty="0">
              <a:latin typeface="+mn-lt"/>
              <a:cs typeface="Times New Roman" panose="02020603050405020304" pitchFamily="18" charset="0"/>
            </a:endParaRPr>
          </a:p>
          <a:p>
            <a:pPr algn="l" defTabSz="861054">
              <a:lnSpc>
                <a:spcPct val="150000"/>
              </a:lnSpc>
            </a:pPr>
            <a:endParaRPr lang="en-GB" altLang="en-US" sz="1507" dirty="0">
              <a:latin typeface="+mn-lt"/>
              <a:ea typeface="Calibri" panose="020F0502020204030204" pitchFamily="34" charset="0"/>
              <a:cs typeface="Times New Roman" panose="02020603050405020304" pitchFamily="18" charset="0"/>
            </a:endParaRPr>
          </a:p>
          <a:p>
            <a:pPr algn="l" defTabSz="861054">
              <a:lnSpc>
                <a:spcPct val="150000"/>
              </a:lnSpc>
            </a:pPr>
            <a:endParaRPr lang="en-GB" altLang="en-US" sz="1507" dirty="0">
              <a:latin typeface="+mn-lt"/>
              <a:ea typeface="Calibri" panose="020F0502020204030204" pitchFamily="34" charset="0"/>
              <a:cs typeface="Times New Roman" panose="02020603050405020304" pitchFamily="18" charset="0"/>
            </a:endParaRPr>
          </a:p>
          <a:p>
            <a:pPr algn="l" defTabSz="861054">
              <a:lnSpc>
                <a:spcPct val="150000"/>
              </a:lnSpc>
            </a:pPr>
            <a:endParaRPr lang="en-GB" altLang="en-US" sz="1507" dirty="0">
              <a:latin typeface="+mn-lt"/>
              <a:ea typeface="Calibri" panose="020F0502020204030204" pitchFamily="34" charset="0"/>
              <a:cs typeface="Times New Roman" panose="02020603050405020304" pitchFamily="18" charset="0"/>
            </a:endParaRPr>
          </a:p>
          <a:p>
            <a:pPr algn="l" defTabSz="861054">
              <a:lnSpc>
                <a:spcPct val="150000"/>
              </a:lnSpc>
            </a:pPr>
            <a:endParaRPr lang="en-GB" altLang="en-US" sz="1507" dirty="0">
              <a:latin typeface="+mn-lt"/>
              <a:ea typeface="Calibri" panose="020F0502020204030204" pitchFamily="34" charset="0"/>
              <a:cs typeface="Times New Roman" panose="02020603050405020304" pitchFamily="18" charset="0"/>
            </a:endParaRPr>
          </a:p>
          <a:p>
            <a:pPr algn="l" defTabSz="861054">
              <a:lnSpc>
                <a:spcPct val="150000"/>
              </a:lnSpc>
            </a:pPr>
            <a:r>
              <a:rPr lang="en-GB" altLang="en-US" sz="1507" dirty="0">
                <a:latin typeface="+mn-lt"/>
                <a:ea typeface="Calibri" panose="020F0502020204030204" pitchFamily="34" charset="0"/>
                <a:cs typeface="Times New Roman" panose="02020603050405020304" pitchFamily="18" charset="0"/>
              </a:rPr>
              <a:t>Alternatively, please speak to a member of staff to whom you feel comfortable disclosing this information. </a:t>
            </a:r>
          </a:p>
          <a:p>
            <a:pPr algn="l" defTabSz="861054">
              <a:lnSpc>
                <a:spcPct val="150000"/>
              </a:lnSpc>
            </a:pPr>
            <a:r>
              <a:rPr lang="en-GB" altLang="en-US" sz="1507" dirty="0">
                <a:latin typeface="+mn-lt"/>
                <a:ea typeface="Calibri" panose="020F0502020204030204" pitchFamily="34" charset="0"/>
                <a:cs typeface="Times New Roman" panose="02020603050405020304" pitchFamily="18" charset="0"/>
              </a:rPr>
              <a:t>The organisers for </a:t>
            </a:r>
            <a:r>
              <a:rPr lang="en-US" altLang="en-US" sz="1507" dirty="0">
                <a:latin typeface="+mn-lt"/>
                <a:ea typeface="Calibri" panose="020F0502020204030204" pitchFamily="34" charset="0"/>
                <a:cs typeface="Times New Roman" panose="02020603050405020304" pitchFamily="18" charset="0"/>
              </a:rPr>
              <a:t>A Spring Day of Combinatorics are Simona Boyadzhiyska (</a:t>
            </a:r>
            <a:r>
              <a:rPr lang="it-IT" altLang="en-US" sz="1507" dirty="0">
                <a:latin typeface="+mn-lt"/>
                <a:ea typeface="Calibri" panose="020F0502020204030204" pitchFamily="34" charset="0"/>
                <a:cs typeface="Times New Roman" panose="02020603050405020304" pitchFamily="18" charset="0"/>
              </a:rPr>
              <a:t>s.s.boyadzhiyska@bham.ac.uk) and </a:t>
            </a:r>
            <a:r>
              <a:rPr lang="en-US" altLang="en-US" sz="1507" dirty="0">
                <a:latin typeface="+mn-lt"/>
                <a:ea typeface="Calibri" panose="020F0502020204030204" pitchFamily="34" charset="0"/>
                <a:cs typeface="Times New Roman" panose="02020603050405020304" pitchFamily="18" charset="0"/>
              </a:rPr>
              <a:t>Allan Lo (s.a.lo@bham.ac.uk).</a:t>
            </a:r>
            <a:endParaRPr lang="en-GB" altLang="en-US" sz="1507" dirty="0">
              <a:latin typeface="+mn-lt"/>
              <a:ea typeface="Calibri" panose="020F0502020204030204" pitchFamily="34" charset="0"/>
              <a:cs typeface="Times New Roman" panose="02020603050405020304" pitchFamily="18" charset="0"/>
            </a:endParaRPr>
          </a:p>
          <a:p>
            <a:pPr algn="l" defTabSz="861054">
              <a:lnSpc>
                <a:spcPct val="150000"/>
              </a:lnSpc>
            </a:pPr>
            <a:r>
              <a:rPr lang="en-GB" altLang="en-US" sz="1507" dirty="0">
                <a:latin typeface="+mn-lt"/>
                <a:ea typeface="Calibri" panose="020F0502020204030204" pitchFamily="34" charset="0"/>
                <a:cs typeface="Times New Roman" panose="02020603050405020304" pitchFamily="18" charset="0"/>
              </a:rPr>
              <a:t>The Director of Equality, Diversity and Inclusivity in the School of Mathematics is Dr Sara Jabbari in Watson 113 (s.jabbari@bham.ac.uk).</a:t>
            </a:r>
          </a:p>
        </p:txBody>
      </p:sp>
      <p:pic>
        <p:nvPicPr>
          <p:cNvPr id="7" name="Picture 6"/>
          <p:cNvPicPr>
            <a:picLocks noChangeAspect="1"/>
          </p:cNvPicPr>
          <p:nvPr/>
        </p:nvPicPr>
        <p:blipFill>
          <a:blip r:embed="rId2"/>
          <a:stretch>
            <a:fillRect/>
          </a:stretch>
        </p:blipFill>
        <p:spPr>
          <a:xfrm>
            <a:off x="7470577" y="7974815"/>
            <a:ext cx="884933" cy="1105043"/>
          </a:xfrm>
          <a:prstGeom prst="rect">
            <a:avLst/>
          </a:prstGeom>
        </p:spPr>
      </p:pic>
      <p:sp>
        <p:nvSpPr>
          <p:cNvPr id="5" name="Rounded Rectangle 4"/>
          <p:cNvSpPr/>
          <p:nvPr/>
        </p:nvSpPr>
        <p:spPr>
          <a:xfrm>
            <a:off x="396427" y="475053"/>
            <a:ext cx="8801048" cy="11851494"/>
          </a:xfrm>
          <a:prstGeom prst="roundRect">
            <a:avLst/>
          </a:prstGeom>
          <a:noFill/>
          <a:ln w="2857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909"/>
          </a:p>
        </p:txBody>
      </p:sp>
      <p:sp>
        <p:nvSpPr>
          <p:cNvPr id="3" name="TextBox 2">
            <a:extLst>
              <a:ext uri="{FF2B5EF4-FFF2-40B4-BE49-F238E27FC236}">
                <a16:creationId xmlns:a16="http://schemas.microsoft.com/office/drawing/2014/main" id="{37EDB1DC-AF28-4062-BE9A-6C9072293B80}"/>
              </a:ext>
            </a:extLst>
          </p:cNvPr>
          <p:cNvSpPr txBox="1"/>
          <p:nvPr/>
        </p:nvSpPr>
        <p:spPr>
          <a:xfrm>
            <a:off x="571573" y="8180317"/>
            <a:ext cx="6232183" cy="1799082"/>
          </a:xfrm>
          <a:prstGeom prst="rect">
            <a:avLst/>
          </a:prstGeom>
          <a:noFill/>
        </p:spPr>
        <p:txBody>
          <a:bodyPr wrap="square" rtlCol="0">
            <a:spAutoFit/>
          </a:bodyPr>
          <a:lstStyle/>
          <a:p>
            <a:pPr algn="l" defTabSz="861054">
              <a:lnSpc>
                <a:spcPct val="150000"/>
              </a:lnSpc>
            </a:pPr>
            <a:r>
              <a:rPr lang="en-GB" altLang="en-US" sz="1510" dirty="0">
                <a:latin typeface="+mn-lt"/>
                <a:ea typeface="Calibri" panose="020F0502020204030204" pitchFamily="34" charset="0"/>
                <a:cs typeface="Times New Roman" panose="02020603050405020304" pitchFamily="18" charset="0"/>
              </a:rPr>
              <a:t>We also reject complicity that knowingly promotes, encourages, or protects discrimination or unprofessional behaviour on the part of others. Should anyone experience or witness behaviour contravening the School of Mathematics’ Code of Conduct, please intervene where you feel comfortable doing so. We strongly urge you to report this behaviour using the QR code:</a:t>
            </a:r>
          </a:p>
        </p:txBody>
      </p:sp>
    </p:spTree>
    <p:extLst>
      <p:ext uri="{BB962C8B-B14F-4D97-AF65-F5344CB8AC3E}">
        <p14:creationId xmlns:p14="http://schemas.microsoft.com/office/powerpoint/2010/main" val="40130725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264</TotalTime>
  <Words>323</Words>
  <Application>Microsoft Office PowerPoint</Application>
  <PresentationFormat>A3 Paper (297x420 mm)</PresentationFormat>
  <Paragraphs>22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SCHOOL OF MATHEMATICS: CODE OF CONDUCT (A Spring Day of Combinatorics Friday, 1st March, 2024) </vt:lpstr>
    </vt:vector>
  </TitlesOfParts>
  <Company>UoB IT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of Mathematics:  Code of Conduct</dc:title>
  <dc:creator>Sara Jabbari (School of Mathematics)</dc:creator>
  <cp:lastModifiedBy>Allan Lo (Mathematics)</cp:lastModifiedBy>
  <cp:revision>10</cp:revision>
  <cp:lastPrinted>2022-01-25T10:43:16Z</cp:lastPrinted>
  <dcterms:created xsi:type="dcterms:W3CDTF">2021-11-16T13:47:43Z</dcterms:created>
  <dcterms:modified xsi:type="dcterms:W3CDTF">2024-02-28T08:59:12Z</dcterms:modified>
</cp:coreProperties>
</file>